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01" r:id="rId3"/>
    <p:sldId id="402" r:id="rId4"/>
    <p:sldId id="403" r:id="rId5"/>
    <p:sldId id="404" r:id="rId6"/>
    <p:sldId id="407" r:id="rId7"/>
    <p:sldId id="408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1" r:id="rId29"/>
    <p:sldId id="432" r:id="rId30"/>
    <p:sldId id="523" r:id="rId31"/>
    <p:sldId id="524" r:id="rId32"/>
    <p:sldId id="525" r:id="rId33"/>
    <p:sldId id="527" r:id="rId34"/>
    <p:sldId id="528" r:id="rId35"/>
    <p:sldId id="529" r:id="rId36"/>
    <p:sldId id="530" r:id="rId37"/>
    <p:sldId id="531" r:id="rId38"/>
    <p:sldId id="532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440" r:id="rId47"/>
    <p:sldId id="441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474" r:id="rId57"/>
    <p:sldId id="359" r:id="rId58"/>
    <p:sldId id="360" r:id="rId59"/>
    <p:sldId id="442" r:id="rId60"/>
    <p:sldId id="443" r:id="rId61"/>
    <p:sldId id="444" r:id="rId62"/>
    <p:sldId id="445" r:id="rId63"/>
    <p:sldId id="446" r:id="rId64"/>
    <p:sldId id="447" r:id="rId65"/>
    <p:sldId id="448" r:id="rId66"/>
    <p:sldId id="449" r:id="rId67"/>
    <p:sldId id="450" r:id="rId68"/>
    <p:sldId id="451" r:id="rId69"/>
    <p:sldId id="452" r:id="rId70"/>
    <p:sldId id="453" r:id="rId71"/>
    <p:sldId id="454" r:id="rId72"/>
    <p:sldId id="455" r:id="rId73"/>
    <p:sldId id="456" r:id="rId74"/>
    <p:sldId id="457" r:id="rId75"/>
    <p:sldId id="458" r:id="rId76"/>
    <p:sldId id="459" r:id="rId77"/>
    <p:sldId id="460" r:id="rId78"/>
    <p:sldId id="461" r:id="rId79"/>
    <p:sldId id="462" r:id="rId80"/>
    <p:sldId id="463" r:id="rId81"/>
    <p:sldId id="464" r:id="rId82"/>
    <p:sldId id="465" r:id="rId83"/>
    <p:sldId id="466" r:id="rId84"/>
    <p:sldId id="467" r:id="rId85"/>
    <p:sldId id="468" r:id="rId86"/>
    <p:sldId id="469" r:id="rId87"/>
    <p:sldId id="470" r:id="rId88"/>
    <p:sldId id="471" r:id="rId89"/>
    <p:sldId id="472" r:id="rId90"/>
    <p:sldId id="473" r:id="rId91"/>
    <p:sldId id="361" r:id="rId92"/>
    <p:sldId id="475" r:id="rId93"/>
    <p:sldId id="476" r:id="rId94"/>
    <p:sldId id="477" r:id="rId95"/>
    <p:sldId id="478" r:id="rId96"/>
    <p:sldId id="479" r:id="rId97"/>
    <p:sldId id="480" r:id="rId98"/>
    <p:sldId id="481" r:id="rId99"/>
    <p:sldId id="482" r:id="rId100"/>
    <p:sldId id="483" r:id="rId101"/>
    <p:sldId id="362" r:id="rId102"/>
    <p:sldId id="484" r:id="rId103"/>
    <p:sldId id="363" r:id="rId104"/>
    <p:sldId id="364" r:id="rId105"/>
    <p:sldId id="365" r:id="rId106"/>
    <p:sldId id="366" r:id="rId107"/>
    <p:sldId id="485" r:id="rId108"/>
    <p:sldId id="499" r:id="rId109"/>
    <p:sldId id="500" r:id="rId110"/>
    <p:sldId id="501" r:id="rId111"/>
    <p:sldId id="502" r:id="rId112"/>
    <p:sldId id="503" r:id="rId113"/>
    <p:sldId id="367" r:id="rId114"/>
    <p:sldId id="369" r:id="rId115"/>
    <p:sldId id="368" r:id="rId116"/>
    <p:sldId id="497" r:id="rId117"/>
    <p:sldId id="504" r:id="rId118"/>
    <p:sldId id="505" r:id="rId119"/>
    <p:sldId id="506" r:id="rId120"/>
    <p:sldId id="533" r:id="rId121"/>
    <p:sldId id="534" r:id="rId122"/>
    <p:sldId id="507" r:id="rId123"/>
    <p:sldId id="508" r:id="rId124"/>
    <p:sldId id="509" r:id="rId125"/>
    <p:sldId id="510" r:id="rId126"/>
    <p:sldId id="511" r:id="rId127"/>
    <p:sldId id="512" r:id="rId128"/>
    <p:sldId id="513" r:id="rId129"/>
    <p:sldId id="514" r:id="rId130"/>
    <p:sldId id="515" r:id="rId131"/>
    <p:sldId id="593" r:id="rId132"/>
    <p:sldId id="598" r:id="rId133"/>
    <p:sldId id="599" r:id="rId134"/>
    <p:sldId id="600" r:id="rId135"/>
    <p:sldId id="594" r:id="rId136"/>
    <p:sldId id="595" r:id="rId137"/>
    <p:sldId id="596" r:id="rId138"/>
    <p:sldId id="260" r:id="rId139"/>
    <p:sldId id="261" r:id="rId140"/>
    <p:sldId id="601" r:id="rId141"/>
    <p:sldId id="267" r:id="rId142"/>
    <p:sldId id="262" r:id="rId143"/>
    <p:sldId id="264" r:id="rId144"/>
    <p:sldId id="266" r:id="rId145"/>
    <p:sldId id="602" r:id="rId146"/>
    <p:sldId id="265" r:id="rId147"/>
    <p:sldId id="268" r:id="rId148"/>
    <p:sldId id="269" r:id="rId149"/>
    <p:sldId id="270" r:id="rId150"/>
    <p:sldId id="271" r:id="rId151"/>
    <p:sldId id="272" r:id="rId152"/>
    <p:sldId id="273" r:id="rId153"/>
    <p:sldId id="274" r:id="rId154"/>
    <p:sldId id="275" r:id="rId155"/>
    <p:sldId id="276" r:id="rId156"/>
    <p:sldId id="277" r:id="rId157"/>
    <p:sldId id="278" r:id="rId158"/>
    <p:sldId id="279" r:id="rId159"/>
    <p:sldId id="280" r:id="rId160"/>
    <p:sldId id="281" r:id="rId161"/>
    <p:sldId id="282" r:id="rId162"/>
    <p:sldId id="283" r:id="rId163"/>
    <p:sldId id="284" r:id="rId164"/>
    <p:sldId id="285" r:id="rId165"/>
    <p:sldId id="286" r:id="rId166"/>
    <p:sldId id="287" r:id="rId167"/>
    <p:sldId id="288" r:id="rId168"/>
    <p:sldId id="289" r:id="rId169"/>
    <p:sldId id="290" r:id="rId170"/>
    <p:sldId id="291" r:id="rId171"/>
    <p:sldId id="292" r:id="rId172"/>
    <p:sldId id="293" r:id="rId173"/>
    <p:sldId id="294" r:id="rId174"/>
    <p:sldId id="295" r:id="rId175"/>
    <p:sldId id="296" r:id="rId176"/>
    <p:sldId id="297" r:id="rId177"/>
    <p:sldId id="298" r:id="rId178"/>
    <p:sldId id="299" r:id="rId179"/>
    <p:sldId id="300" r:id="rId180"/>
    <p:sldId id="301" r:id="rId181"/>
    <p:sldId id="302" r:id="rId182"/>
    <p:sldId id="303" r:id="rId18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47"/>
    <p:restoredTop sz="94726"/>
  </p:normalViewPr>
  <p:slideViewPr>
    <p:cSldViewPr snapToGrid="0">
      <p:cViewPr varScale="1">
        <p:scale>
          <a:sx n="122" d="100"/>
          <a:sy n="122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1EA2F-4753-5976-A9D0-E479A546B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7ED368-B770-E67D-9323-6CCB5487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2B076E-BB47-7D95-6CE5-42491C71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00FA22-0267-F803-7CA0-B58248FCD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10400-651E-3E59-BC27-34F15F98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45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88E89-F1BB-8D35-638E-32F88077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02BDE4-F6F6-4BC2-27A1-6AE516E0F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48B975-62F9-05F7-FA7E-9E17FE1C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7FD8AF-381E-C558-DCAD-2D3EACB9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EB9A8-E514-A368-01E3-5996C204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62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9C1821-A82C-A850-FB7B-9FF0C2F6F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E2F0CDC-7FB0-6F30-C34E-7075C94F5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250C3B-564F-88F9-8A6B-783A2E27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2AF64A-7DEE-F7DC-6BA7-64D739E1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F4BE2-77E0-5E92-F8EA-56F673B8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19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CC1D2-1F31-E671-6C61-3F05BF97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D68F6-2985-0790-88F6-C3DDF0A6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0FD903-199C-502D-9D4A-2F010822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31A444-2B01-C94E-8E6F-03049642F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1EE887-5F22-DF27-608F-F4C47DED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44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AC58-7D8D-C19F-D1E1-F2F12AD8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413A5C-392C-F85F-4B65-B62656BBA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5AA56E-C524-F0B3-3570-CBF6382B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D7F638-A3EF-19D8-7DC0-1DA586B6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AA15FF-00E2-AD7C-6D82-AFBCD4E4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86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30CFC-E6EC-D309-65BF-4122EF14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27DABB-D8A3-1079-7485-03E692931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D68307-952D-4710-256C-7E9A30F19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145888-ED75-7208-2255-8B520636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DDDDA58-2F1E-F65F-153D-29C55BBB0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EE831-201B-08A9-CCE1-48B5855D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99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07CFB-DE4D-20CC-2A69-28BF37AA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5C2C70-2B01-9985-0609-FC972AEEA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327128-4AFF-E598-98C4-FABDF0AD0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D9C2EE-10FC-760A-4621-9EAE91D73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77DD18-1744-B0C4-1D75-B88A22EAB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7001060-7873-C02F-2643-E8E101D8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24D4722-8A5C-8A07-A9A1-3E71A934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1B5E42-4BD0-814A-2ED6-05C2AFDDF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42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F11519-06A4-C309-0D62-E3649E48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67F34B-A3B3-D48A-057A-F62EFB2E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0CA26A-776A-32C2-F5EB-216C3D4F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20843F-F455-2CD0-9B2F-87A3846C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6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A655046-4478-16E1-EECC-D3B9115C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9A711EF-2902-7DAF-3050-962DE645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56E463-8891-5BA3-18BA-640B8029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72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E229B-CD2A-0A08-7840-532B3DF9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A7AE95-60B9-F26B-E172-48701D3C4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5141D6-2002-3CFA-5AB4-BD41AADE1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A62FDF-CB6D-CDFA-649C-3959DE65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F0D8E0-F6FF-C2CF-8668-558E578C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DEA129-FC71-2A2F-B79A-17609C9B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00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B95A94-5872-6974-3A66-D6928E57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E169992-45BC-590E-C81D-E934AF6A3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22FABF-856F-C29D-44DA-442CEA47E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90ED87-8F59-B81B-7045-133E8031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C87E2A-E315-650B-A268-BBAE840A3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F3BBA1-D174-6FF9-0E56-221D92CB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77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E16EAC-20FA-CA27-6727-6D856F0B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6A862F-6117-21F0-695F-154F849E3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97369A-38E4-7CD8-0878-8509ED06A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6162D-11EB-C647-8BE6-546F2537328C}" type="datetimeFigureOut">
              <a:rPr lang="fr-FR" smtClean="0"/>
              <a:t>21/08/2025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DEE90D-E26E-5669-28A1-EF5D3BFED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592A3-5175-1181-ABF3-2E32F7DC5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67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815A4-1A1A-CEAF-B1E3-64BCC828D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finale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4C5C27-89F8-3FDB-63D9-E53FECB3E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673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fr-FR" dirty="0">
                <a:highlight>
                  <a:srgbClr val="00FF00"/>
                </a:highlight>
              </a:rPr>
              <a:t>Seuils de significativité valables pour tout graphiques : </a:t>
            </a:r>
          </a:p>
          <a:p>
            <a:r>
              <a:rPr lang="fr-FR" dirty="0">
                <a:highlight>
                  <a:srgbClr val="00FF00"/>
                </a:highlight>
              </a:rPr>
              <a:t>*** : &lt; 0.001</a:t>
            </a:r>
          </a:p>
          <a:p>
            <a:r>
              <a:rPr lang="fr-FR" dirty="0">
                <a:highlight>
                  <a:srgbClr val="00FF00"/>
                </a:highlight>
              </a:rPr>
              <a:t>** : &lt; 0.01</a:t>
            </a:r>
          </a:p>
          <a:p>
            <a:r>
              <a:rPr lang="fr-FR" dirty="0">
                <a:highlight>
                  <a:srgbClr val="00FF00"/>
                </a:highlight>
              </a:rPr>
              <a:t>: &lt;0.05</a:t>
            </a:r>
          </a:p>
          <a:p>
            <a:r>
              <a:rPr lang="fr-FR" dirty="0">
                <a:highlight>
                  <a:srgbClr val="00FF00"/>
                </a:highlight>
              </a:rPr>
              <a:t>ns : &gt; 0.05</a:t>
            </a:r>
          </a:p>
        </p:txBody>
      </p:sp>
    </p:spTree>
    <p:extLst>
      <p:ext uri="{BB962C8B-B14F-4D97-AF65-F5344CB8AC3E}">
        <p14:creationId xmlns:p14="http://schemas.microsoft.com/office/powerpoint/2010/main" val="74886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C0EE-F288-1441-F897-3B9CBB080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8A835B-6763-F915-4BFC-D156EB07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386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F1A21-9515-7DB9-56C3-9DF673F9D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DAABF54-E677-8209-96AB-7BC14594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60027"/>
            <a:ext cx="7772400" cy="29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661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7DCC2-1AB8-B83C-B128-B37301E12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738735D-5B08-FE13-C0CA-09198A7A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60027"/>
            <a:ext cx="7772400" cy="29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541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BF462A7-A32E-1B2E-095E-584D08F475B7}"/>
              </a:ext>
            </a:extLst>
          </p:cNvPr>
          <p:cNvSpPr txBox="1"/>
          <p:nvPr/>
        </p:nvSpPr>
        <p:spPr>
          <a:xfrm>
            <a:off x="2410932" y="1627080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Comparaison des valeurs de CRP moyennes ou la proportion de CRP élevée (&amp;gt;20 ou &amp;gt;5 mg/L)</a:t>
            </a:r>
          </a:p>
          <a:p>
            <a:r>
              <a:rPr lang="fr-FR" dirty="0"/>
              <a:t>entre enfants avec Ferritine basse ou normale</a:t>
            </a:r>
          </a:p>
        </p:txBody>
      </p:sp>
    </p:spTree>
    <p:extLst>
      <p:ext uri="{BB962C8B-B14F-4D97-AF65-F5344CB8AC3E}">
        <p14:creationId xmlns:p14="http://schemas.microsoft.com/office/powerpoint/2010/main" val="33929968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81563-3897-D4EF-4239-E943E822E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FA6C7D1-F990-89D8-311D-CAB810423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849"/>
            <a:ext cx="7772400" cy="66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84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1592E-3954-2FBA-0043-36D9F91F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AC90A2-6AA1-63CF-2A56-C4D4493A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849"/>
            <a:ext cx="7772400" cy="66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1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137A9-78ED-AD48-35EC-76661193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2C486E-0622-42B1-0222-BB475567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418"/>
            <a:ext cx="7772400" cy="551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15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49FDF-E51C-40AD-9688-1BD5AB44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8C448CA-F745-F9CD-4464-CF76F095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418"/>
            <a:ext cx="7772400" cy="551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17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0492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ED537-478D-375A-6F69-E850F25C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29CA532-0E97-2D09-1DE6-2384DABE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751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AA055-990E-4F0B-B2D1-FD332B8C6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1D1135D-E03B-7D69-49E0-B5E6B1E8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BD68-E85E-45C2-C86D-3EB961303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70A0FB-937F-5E4F-7C66-854A054D5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236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DE6CE-C6DE-0C5F-E1CF-BAFDE9DA4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2A5FF5B-73DC-D835-E839-017E01E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240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D45B-06DF-78D5-6CE0-09080C70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5AB30E6-341C-B359-AB29-4888BB69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991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E5A0D-0A62-A1C6-6B4B-68F956CB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595A71-9E2E-3950-E1A8-5CDE37D4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000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9CB1A-B1BF-C8BE-27D0-1E2F1B3B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5D1122F-61AC-8406-00A3-6A68A8CA9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6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73BD-1A5C-2C05-4778-1697F32AF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5BA35B-8742-7BB6-10AA-469A6C0B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27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FD313-ADC8-6DEA-C413-9E9F517D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512404-DFA6-4E95-4CC1-EBAACB66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266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678BB-388A-1D6C-8CB2-FED63FDF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8C96B1F-0904-1853-2A2C-95CC3D161ED2}"/>
              </a:ext>
            </a:extLst>
          </p:cNvPr>
          <p:cNvSpPr txBox="1"/>
          <p:nvPr/>
        </p:nvSpPr>
        <p:spPr>
          <a:xfrm>
            <a:off x="3048886" y="2967335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Corrélation entre valeurs d’hepcidine et valeurs de CRP, Ferritine, transferrine, récepteur</a:t>
            </a:r>
          </a:p>
          <a:p>
            <a:r>
              <a:rPr lang="fr-FR" dirty="0"/>
              <a:t>transferrine</a:t>
            </a:r>
          </a:p>
        </p:txBody>
      </p:sp>
    </p:spTree>
    <p:extLst>
      <p:ext uri="{BB962C8B-B14F-4D97-AF65-F5344CB8AC3E}">
        <p14:creationId xmlns:p14="http://schemas.microsoft.com/office/powerpoint/2010/main" val="18859897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22EC5-2CE7-D154-524D-BE1EC5ADC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62516CC-560E-EF75-1F9A-432B8B1D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1976"/>
            <a:ext cx="7772400" cy="48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1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40BAE-ACF9-C77D-5AB4-F6FBFFF9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BA7A178-B961-95D6-33B8-3C3E0DE8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1976"/>
            <a:ext cx="7772400" cy="48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40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10B64-6BDB-0319-1603-38C5B7BD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5C3C763-051D-491C-F088-78A43943EBC3}"/>
              </a:ext>
            </a:extLst>
          </p:cNvPr>
          <p:cNvSpPr txBox="1"/>
          <p:nvPr/>
        </p:nvSpPr>
        <p:spPr>
          <a:xfrm>
            <a:off x="3048886" y="2690336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Quels liens entre [</a:t>
            </a:r>
            <a:r>
              <a:rPr lang="fr-FR" dirty="0" err="1"/>
              <a:t>Hb</a:t>
            </a:r>
            <a:r>
              <a:rPr lang="fr-FR" dirty="0"/>
              <a:t>] ou </a:t>
            </a:r>
            <a:r>
              <a:rPr lang="fr-FR" dirty="0" err="1"/>
              <a:t>Ht</a:t>
            </a:r>
            <a:r>
              <a:rPr lang="fr-FR" dirty="0"/>
              <a:t> et leurs composantes (</a:t>
            </a:r>
            <a:r>
              <a:rPr lang="fr-FR" dirty="0" err="1"/>
              <a:t>Hbmass</a:t>
            </a:r>
            <a:r>
              <a:rPr lang="fr-FR" dirty="0"/>
              <a:t> en g et PV en ml, </a:t>
            </a:r>
            <a:r>
              <a:rPr lang="fr-FR" dirty="0" err="1"/>
              <a:t>Hbmass</a:t>
            </a:r>
            <a:r>
              <a:rPr lang="fr-FR" dirty="0"/>
              <a:t> en g/kg</a:t>
            </a:r>
          </a:p>
          <a:p>
            <a:r>
              <a:rPr lang="fr-FR" dirty="0"/>
              <a:t>et PV en ml/kg)</a:t>
            </a:r>
          </a:p>
          <a:p>
            <a:r>
              <a:rPr lang="fr-FR" dirty="0"/>
              <a:t>a. Modèles linaires simples et multiples</a:t>
            </a:r>
          </a:p>
          <a:p>
            <a:r>
              <a:rPr lang="fr-FR" dirty="0"/>
              <a:t>b. Tests de </a:t>
            </a:r>
            <a:r>
              <a:rPr lang="fr-FR" dirty="0" err="1"/>
              <a:t>rank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8640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4414C-D30A-2038-3539-1FB3902F7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5937E74-28E1-2078-CBBC-79CB3AB3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109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E4EA5-6C66-1AE4-F194-9F4BC1B4D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F67878F-8BDC-256E-0434-2992E0D58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2075"/>
            <a:ext cx="7772400" cy="58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02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DB54D-06FD-B561-C9FE-6CA04C61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494C02-7585-A5D7-F67B-8FB30772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2075"/>
            <a:ext cx="7772400" cy="58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780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DF35A-646E-89F9-DC57-3FB059F5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9A68D73-6219-D870-5A50-BF728A71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791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A105-05DB-41D1-647F-D32656940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CEC1FC2-C787-0F61-DB80-C385B9A4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041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62D6-A482-077F-BBBA-37AD7666E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9E671A2-46EE-9C77-82E6-867E7C4C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64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6805-0DB3-0639-0C71-2F843EA9B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3839CE-B5E9-AB94-8497-7B54534A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363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60C6A-16DD-7992-DB44-AAFEC9CE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2B34C51-8D41-B82C-DE57-89614FD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440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2A504-3463-8CDB-94B2-D4C4FBD25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A9881C5-1E62-9370-9508-46D6EEA5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924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ECC8E-DF29-C9D5-0F57-B0754B52D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FCA645A-D47E-81C6-891C-FB03D403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172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8D799-B0A4-AEC1-B0AA-9DFA62246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BC6C9D0-83E3-05FA-457F-EF47C84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6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8B367-6AE4-1D00-E306-595CBFD98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9069043-FC6D-343D-90B3-B15FE1C9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6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D27D-6A4A-95E1-2D78-3CDEED67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5A01826-86F6-062E-0CC8-BDEEEA0BBE25}"/>
              </a:ext>
            </a:extLst>
          </p:cNvPr>
          <p:cNvSpPr txBox="1"/>
          <p:nvPr/>
        </p:nvSpPr>
        <p:spPr>
          <a:xfrm>
            <a:off x="3048886" y="1582341"/>
            <a:ext cx="60977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Relation entre 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 les variables du fer, diagnostic de l’anémie (OMS 2011, OMS</a:t>
            </a:r>
          </a:p>
          <a:p>
            <a:r>
              <a:rPr lang="fr-FR" dirty="0"/>
              <a:t>2024, OMS 2011 + Ferritine basse, OMS 2024 + Ferritine basse) et de la polyglobulie (OMS</a:t>
            </a:r>
          </a:p>
          <a:p>
            <a:r>
              <a:rPr lang="fr-FR" dirty="0"/>
              <a:t>2011, OMS 2024) selon les différentes méthodes, et les variables nutritionnelles</a:t>
            </a:r>
          </a:p>
          <a:p>
            <a:r>
              <a:rPr lang="fr-FR" dirty="0"/>
              <a:t>a. Régressions simples</a:t>
            </a:r>
          </a:p>
          <a:p>
            <a:r>
              <a:rPr lang="fr-FR" dirty="0"/>
              <a:t>b. Régressions multiples</a:t>
            </a:r>
          </a:p>
          <a:p>
            <a:r>
              <a:rPr lang="fr-FR" dirty="0"/>
              <a:t>c. Box plots et tables des variables nutritionnelles chez les enfants en fonction de leur</a:t>
            </a:r>
          </a:p>
          <a:p>
            <a:r>
              <a:rPr lang="fr-FR" dirty="0"/>
              <a:t>diagnostic de l’anémie ou de polyglobulie (avec ou sans, selon les différentes</a:t>
            </a:r>
          </a:p>
          <a:p>
            <a:r>
              <a:rPr lang="fr-FR" dirty="0"/>
              <a:t>méthodes)</a:t>
            </a:r>
          </a:p>
        </p:txBody>
      </p:sp>
    </p:spTree>
    <p:extLst>
      <p:ext uri="{BB962C8B-B14F-4D97-AF65-F5344CB8AC3E}">
        <p14:creationId xmlns:p14="http://schemas.microsoft.com/office/powerpoint/2010/main" val="8311898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323CC-075C-D1CE-659A-AB66B589D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C2B33D8-8AAC-8061-2566-42A28B66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anemic</a:t>
            </a:r>
            <a:r>
              <a:rPr lang="fr-FR" sz="2400" dirty="0"/>
              <a:t> and non-</a:t>
            </a:r>
            <a:r>
              <a:rPr lang="fr-FR" sz="2400" dirty="0" err="1"/>
              <a:t>anemic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(nutrition)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34EF63-9D13-CA34-D6AB-C795724E0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955523"/>
              </p:ext>
            </p:extLst>
          </p:nvPr>
        </p:nvGraphicFramePr>
        <p:xfrm>
          <a:off x="419099" y="965200"/>
          <a:ext cx="11353800" cy="589280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Fibers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Iron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Lipids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Carbohydrates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Carbohydrates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3041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6DCAAB5-D37D-F06D-7891-FEB29699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12292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polycythemic</a:t>
            </a:r>
            <a:r>
              <a:rPr lang="fr-FR" sz="2400" dirty="0"/>
              <a:t> and non-</a:t>
            </a:r>
            <a:r>
              <a:rPr lang="fr-FR" sz="2400" dirty="0" err="1"/>
              <a:t>polycythemic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(nutrition)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8BC77D1-BA25-34EC-652F-85729F24D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188297"/>
              </p:ext>
            </p:extLst>
          </p:nvPr>
        </p:nvGraphicFramePr>
        <p:xfrm>
          <a:off x="457199" y="1600200"/>
          <a:ext cx="11353800" cy="294640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Fibers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Fibers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Iron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Calcium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Calcium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Protein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Protein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4539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E690C-9109-617A-4D67-F91C7ACB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FEFDFFA-6F88-E5D3-37E3-3D3557A4ED32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Nutrition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quantitative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59F3077C-8F81-2C8D-2772-E27725176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921883"/>
              </p:ext>
            </p:extLst>
          </p:nvPr>
        </p:nvGraphicFramePr>
        <p:xfrm>
          <a:off x="457200" y="1600200"/>
          <a:ext cx="11353797" cy="1662176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-0.000978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-0.072919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-0.052246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-0.009565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-0.015521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-0.033429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1.283443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0.996734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0.834599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-0.061773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-0.001708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0.138934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0.129598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0.013404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0.038580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-1.430413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0.090362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-3.481371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0.003620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-0.945025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-1.730129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-0.477736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0.000584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0.007953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0.021275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-2.504086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-4.610514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-1.396633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0.001241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-0.064047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-0.051827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-0.005618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-0.014831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-0.016325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-0.935468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-2.259728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-0.814587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-0.001209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-0.008937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-0.007573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-0.000732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-0.001875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-0.007097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-0.000105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0.001593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0.000095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0.054140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0.742552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2.079550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0.879791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08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64F5-312A-321A-0C25-8625A64A6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F024CCA-1108-C69B-D362-E77F7D42EEFE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Nutrition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qualitative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F85B7F0-663D-A340-CB52-BBAE3581D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480535"/>
              </p:ext>
            </p:extLst>
          </p:nvPr>
        </p:nvGraphicFramePr>
        <p:xfrm>
          <a:off x="457199" y="1600200"/>
          <a:ext cx="11353797" cy="1055624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-100.154919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-4.104859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-3.685594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-3.394914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-2.732820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-2.847388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-2.751197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-54.466766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-43.599235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-42.330058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51.098407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38.536260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-9.044879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-13.591932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-13.536793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8.847947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0.256211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0.212267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0.180048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-0.284814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-0.118760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0.162652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0.145048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-0.120422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-340.125190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-272.680563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295.230576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246.110529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2527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CC9B9-A1E4-FFC7-280B-B3CF0A894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567338A-7EA9-4EC5-1D46-5B293799E7C5}"/>
              </a:ext>
            </a:extLst>
          </p:cNvPr>
          <p:cNvSpPr txBox="1"/>
          <p:nvPr/>
        </p:nvSpPr>
        <p:spPr>
          <a:xfrm>
            <a:off x="3049732" y="2828836"/>
            <a:ext cx="6099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18. Description et comparaisons des variables neurocognitives des enfants</a:t>
            </a:r>
          </a:p>
          <a:p>
            <a:r>
              <a:rPr lang="fr-FR" dirty="0"/>
              <a:t>a. Box plots par altitude et catégories d’âge</a:t>
            </a:r>
          </a:p>
          <a:p>
            <a:r>
              <a:rPr lang="fr-FR" dirty="0"/>
              <a:t>b. Tables avec </a:t>
            </a:r>
            <a:r>
              <a:rPr lang="fr-FR" dirty="0" err="1"/>
              <a:t>mean</a:t>
            </a:r>
            <a:r>
              <a:rPr lang="fr-FR" dirty="0"/>
              <a:t> +/- SD par altitude et catégorie d’âge</a:t>
            </a:r>
          </a:p>
        </p:txBody>
      </p:sp>
    </p:spTree>
    <p:extLst>
      <p:ext uri="{BB962C8B-B14F-4D97-AF65-F5344CB8AC3E}">
        <p14:creationId xmlns:p14="http://schemas.microsoft.com/office/powerpoint/2010/main" val="26088028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2A89-A457-9BBC-49B5-1F8CF475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549C233-E12F-08CB-5F7B-E24423BE52F0}"/>
              </a:ext>
            </a:extLst>
          </p:cNvPr>
          <p:cNvSpPr txBox="1"/>
          <p:nvPr/>
        </p:nvSpPr>
        <p:spPr>
          <a:xfrm>
            <a:off x="3046269" y="1550755"/>
            <a:ext cx="60994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Relation entre 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 les variables du fer, diagnostic de l’anémie (OMS 2011, OMS</a:t>
            </a:r>
          </a:p>
          <a:p>
            <a:r>
              <a:rPr lang="fr-FR" dirty="0"/>
              <a:t>2024, OMS 2011 + Ferritine basse, OMS 2024 + Ferritine basse) et de la polyglobulie (OMS</a:t>
            </a:r>
          </a:p>
          <a:p>
            <a:r>
              <a:rPr lang="fr-FR" dirty="0"/>
              <a:t>2011, OMS 2024) selon les différentes méthodes, et les variables neurocognitives</a:t>
            </a:r>
          </a:p>
          <a:p>
            <a:r>
              <a:rPr lang="fr-FR" dirty="0"/>
              <a:t>a. Régressions simples</a:t>
            </a:r>
          </a:p>
          <a:p>
            <a:r>
              <a:rPr lang="fr-FR" dirty="0"/>
              <a:t>b. Régressions multiples</a:t>
            </a:r>
          </a:p>
          <a:p>
            <a:endParaRPr lang="fr-FR" dirty="0"/>
          </a:p>
          <a:p>
            <a:r>
              <a:rPr lang="fr-FR" dirty="0"/>
              <a:t>c. Box plots et tables des variables neurocognitives chez les enfants en fonction de leur</a:t>
            </a:r>
          </a:p>
          <a:p>
            <a:r>
              <a:rPr lang="fr-FR" dirty="0"/>
              <a:t>diagnostic de l’anémie ou de polyglobulie (avec ou sans, selon les différentes</a:t>
            </a:r>
          </a:p>
          <a:p>
            <a:r>
              <a:rPr lang="fr-FR" dirty="0"/>
              <a:t>méthodes)</a:t>
            </a:r>
          </a:p>
        </p:txBody>
      </p:sp>
    </p:spTree>
    <p:extLst>
      <p:ext uri="{BB962C8B-B14F-4D97-AF65-F5344CB8AC3E}">
        <p14:creationId xmlns:p14="http://schemas.microsoft.com/office/powerpoint/2010/main" val="1177195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2A99B-647B-B932-3A03-2E1861EE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1343D8F-DE49-5836-A290-01FC586D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anemic</a:t>
            </a:r>
            <a:r>
              <a:rPr lang="fr-FR" sz="2400" dirty="0"/>
              <a:t> and non-</a:t>
            </a:r>
            <a:r>
              <a:rPr lang="fr-FR" sz="2400" dirty="0" err="1"/>
              <a:t>anemic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(neuro)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6062088B-58BC-66C7-09EE-97A8F0092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979118"/>
              </p:ext>
            </p:extLst>
          </p:nvPr>
        </p:nvGraphicFramePr>
        <p:xfrm>
          <a:off x="457199" y="1600200"/>
          <a:ext cx="11353800" cy="1443736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Working Memory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Task Monitoring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Working Memory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Working Memory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Non-Dominant Hand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3017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D96F7-CC0C-A8C4-5C9C-1187454C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E2CE255-1196-D12E-BAB6-997370927298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polycythemic</a:t>
            </a:r>
            <a:r>
              <a:rPr lang="fr-FR" sz="2400" dirty="0"/>
              <a:t> and non-</a:t>
            </a:r>
            <a:r>
              <a:rPr lang="fr-FR" sz="2400" dirty="0" err="1"/>
              <a:t>polycythemic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(neuro)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0A9A1-49D5-CF79-9185-C9552B08A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91142"/>
              </p:ext>
            </p:extLst>
          </p:nvPr>
        </p:nvGraphicFramePr>
        <p:xfrm>
          <a:off x="457199" y="1600200"/>
          <a:ext cx="11315700" cy="13172440"/>
        </p:xfrm>
        <a:graphic>
          <a:graphicData uri="http://schemas.openxmlformats.org/drawingml/2006/table">
            <a:tbl>
              <a:tblPr/>
              <a:tblGrid>
                <a:gridCol w="226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IQ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Matrix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2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Flexibility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1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1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2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IQ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Matrix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Coordination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Coordination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Dominant Hand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Dominant Hand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Dominant Hand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Non-Dominant Hand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Non-Dominant Hand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Maze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Maze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1465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0367-F8B0-8782-0D70-096FEB9BE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E4EE0A3-AB66-F2C2-44C1-64BBAD087126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Neuro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quantitative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72E0F5D-F008-FC3B-6989-E9E94FC6E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725681"/>
              </p:ext>
            </p:extLst>
          </p:nvPr>
        </p:nvGraphicFramePr>
        <p:xfrm>
          <a:off x="457200" y="1600200"/>
          <a:ext cx="11353797" cy="2873248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0.079903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-0.020178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-0.022767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-0.020428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DS_Labyrinthe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-0.022782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-0.036764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-0.023107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-0.051337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-0.062060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-0.044621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Flexibilidad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0.094470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0.117938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0.012695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0.108371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-0.023488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BRIEF_IME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0.376194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BRIEF_IME_Nota_T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0.345459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0.451172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0.144978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0.316320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ERFE..ng.mL.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0.046391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Assemblage_Z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0.649538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Coordination_Z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0.828567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0.140158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0.535478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0.541231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0.469985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-0.139135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-0.074180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-0.349262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-0.082095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0.893515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0.674938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-0.148324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-0.062200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Supervision_Tarea_Nota_T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-0.080361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-0.069650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-0.066529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0.128961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0.135015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-0.054740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0.191318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0.212671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-0.058626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-0.085448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-0.129907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0.080579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-0.188720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-0.157254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0.414642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0.439066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-0.161149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0.611248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0.691078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-0.161712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-0.256200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-0.338930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-0.111935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0.183737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0.179934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0.283268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0.294047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-0.131158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-0.146940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-0.205341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0.004499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0.007507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0.005320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0.005248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0.006759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0.023803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-0.008692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-0.008792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-4.308540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-1.731481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-2.333990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-2.399412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-1.712056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0.176525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0.113426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0.090072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0.224850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0.315224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36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EFA84-9638-0564-9CF8-113FA5C9D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C56548-0568-7FAC-F332-CB6809133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346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30DD0-CEAC-728F-BF59-7949B4FED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DE8B024-C717-07CE-F600-34265CE78B34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Neuro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qualitative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3F291B6F-3266-891B-93AB-F9F2AA80A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16875"/>
              </p:ext>
            </p:extLst>
          </p:nvPr>
        </p:nvGraphicFramePr>
        <p:xfrm>
          <a:off x="457200" y="1600200"/>
          <a:ext cx="11353797" cy="1408176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Assemblage_Z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0.665753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Assemblage_Z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0.306657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4.775000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BRIEF2_IREM_Nota_T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8.164286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Coordination_Z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-0.837987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Coordination_Z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-1.009587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5.223419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7.429573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7.338095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3.559259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4.138889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2.566210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-1.695522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-1.938427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-1.841317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1.321809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0.818931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0.641187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4.279774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4.411891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-3.000522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-1.023223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-1.147506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4.543732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5.928273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-3.341654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Organizacion_Materiales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-1.445341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1.840269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2.683227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6.071959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-0.776060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Supervision_Si_Mismo_Nota_T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-9.768166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908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57A55-27A5-9DC1-AB64-731A684CA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0B042B4-FBCA-564F-54A3-A957AD0A9F05}"/>
              </a:ext>
            </a:extLst>
          </p:cNvPr>
          <p:cNvSpPr txBox="1"/>
          <p:nvPr/>
        </p:nvSpPr>
        <p:spPr>
          <a:xfrm>
            <a:off x="3050498" y="1447588"/>
            <a:ext cx="61009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Relation entre 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 les variables du fer, diagnostic de l’anémie (OMS 2011, OMS</a:t>
            </a:r>
          </a:p>
          <a:p>
            <a:r>
              <a:rPr lang="fr-FR" dirty="0"/>
              <a:t>2024, OMS 2011 + Ferritine basse, OMS 2024 + Ferritine basse) et de la polyglobulie (OMS</a:t>
            </a:r>
          </a:p>
          <a:p>
            <a:r>
              <a:rPr lang="fr-FR" dirty="0"/>
              <a:t>2011, OMS 2024) selon les différentes méthodes, et les variables cardiaques (vol OD </a:t>
            </a:r>
            <a:r>
              <a:rPr lang="fr-FR" dirty="0" err="1"/>
              <a:t>ind</a:t>
            </a:r>
            <a:r>
              <a:rPr lang="fr-FR" dirty="0"/>
              <a:t>,</a:t>
            </a:r>
          </a:p>
          <a:p>
            <a:r>
              <a:rPr lang="fr-FR" dirty="0" err="1"/>
              <a:t>PAPs</a:t>
            </a:r>
            <a:r>
              <a:rPr lang="fr-FR" dirty="0"/>
              <a:t>, </a:t>
            </a:r>
            <a:r>
              <a:rPr lang="fr-FR" dirty="0" err="1"/>
              <a:t>PAPm</a:t>
            </a:r>
            <a:r>
              <a:rPr lang="fr-FR" dirty="0"/>
              <a:t> et TVR)</a:t>
            </a:r>
          </a:p>
          <a:p>
            <a:r>
              <a:rPr lang="fr-FR" dirty="0"/>
              <a:t>a. Régressions simples</a:t>
            </a:r>
          </a:p>
          <a:p>
            <a:r>
              <a:rPr lang="fr-FR" dirty="0"/>
              <a:t>b. Régressions multiples</a:t>
            </a:r>
          </a:p>
          <a:p>
            <a:r>
              <a:rPr lang="fr-FR" dirty="0"/>
              <a:t>c. Box plots et tables des variables cardiaques chez les enfants en fonction de leur</a:t>
            </a:r>
          </a:p>
          <a:p>
            <a:r>
              <a:rPr lang="fr-FR" dirty="0"/>
              <a:t>diagnostic de l’anémie ou de polyglobulie (avec ou sans, selon les différentes</a:t>
            </a:r>
          </a:p>
          <a:p>
            <a:r>
              <a:rPr lang="fr-FR" dirty="0"/>
              <a:t>méthodes)</a:t>
            </a:r>
          </a:p>
        </p:txBody>
      </p:sp>
    </p:spTree>
    <p:extLst>
      <p:ext uri="{BB962C8B-B14F-4D97-AF65-F5344CB8AC3E}">
        <p14:creationId xmlns:p14="http://schemas.microsoft.com/office/powerpoint/2010/main" val="31379948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964EF-A45F-7932-01BE-8BF8DD4CE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25E2608-4D94-422F-3548-2E084636F01F}"/>
              </a:ext>
            </a:extLst>
          </p:cNvPr>
          <p:cNvSpPr txBox="1">
            <a:spLocks/>
          </p:cNvSpPr>
          <p:nvPr/>
        </p:nvSpPr>
        <p:spPr>
          <a:xfrm>
            <a:off x="419099" y="39506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anemic</a:t>
            </a:r>
            <a:r>
              <a:rPr lang="fr-FR" sz="2400" dirty="0"/>
              <a:t> and non-</a:t>
            </a:r>
            <a:r>
              <a:rPr lang="fr-FR" sz="2400" dirty="0" err="1"/>
              <a:t>anemic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</a:t>
            </a:r>
            <a:r>
              <a:rPr lang="fr-FR" sz="2400" dirty="0" err="1"/>
              <a:t>heart</a:t>
            </a:r>
            <a:r>
              <a:rPr lang="fr-FR" sz="2400" dirty="0"/>
              <a:t>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E69E45-56B2-79F3-A1B9-CFD443982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743918"/>
              </p:ext>
            </p:extLst>
          </p:nvPr>
        </p:nvGraphicFramePr>
        <p:xfrm>
          <a:off x="457200" y="1600200"/>
          <a:ext cx="11353800" cy="1249680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 (bpm)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LVEF (Auto)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Systemic Vascular Resistance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 Jet Velocity (m/s)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End-Diastolic Volume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RA Surface Area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Global Longitudinal Strain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Arterial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Pulmonary Acceleration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Relative Wall Thickness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1610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F706-B94A-F2B3-1C92-9586E12C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EAD72B4-1F31-6158-F610-188798B1A7C8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polycythemic</a:t>
            </a:r>
            <a:r>
              <a:rPr lang="fr-FR" sz="2400" dirty="0"/>
              <a:t> and non-</a:t>
            </a:r>
            <a:r>
              <a:rPr lang="fr-FR" sz="2400" dirty="0" err="1"/>
              <a:t>polycythemic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</a:t>
            </a:r>
            <a:r>
              <a:rPr lang="fr-FR" sz="2400" dirty="0" err="1"/>
              <a:t>heart</a:t>
            </a:r>
            <a:r>
              <a:rPr lang="fr-FR" sz="2400" dirty="0"/>
              <a:t>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19ED71C-A874-6565-57B0-947F30828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76551"/>
              </p:ext>
            </p:extLst>
          </p:nvPr>
        </p:nvGraphicFramePr>
        <p:xfrm>
          <a:off x="457199" y="1600200"/>
          <a:ext cx="11353800" cy="2381504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E/E'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LA Surface Area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LA Volume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End-Diastolic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End-Diastolic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Shortening Fraction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 Jet Velocity (m/s)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Index (L/min/m²)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Index (L/min/m²)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 (bpm)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End-Diastolic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Global Longitudinal Strain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LVEF (Auto)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LVOT VTI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Posterior Wall Thickness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RA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E/A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 Surface Area (BSA)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 Surface Area (BSA)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Index (L/min/m²)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 (bpm)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LA Surface Area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Mass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Mass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Shortening Fraction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Shortening Fraction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Arterial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RA Surface Area (cm²)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RA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(Shortening Fraction)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Ao/LA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Ao/LA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0367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334D8-8CBA-352F-8DA6-4370E440F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D8B0C40-55A7-7F38-505D-E19D1939A85D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Heart</a:t>
            </a:r>
            <a:r>
              <a:rPr lang="fr-FR" sz="2400" dirty="0"/>
              <a:t>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quantitative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22825F-60E4-566D-E3CF-33E90756B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43528"/>
              </p:ext>
            </p:extLst>
          </p:nvPr>
        </p:nvGraphicFramePr>
        <p:xfrm>
          <a:off x="457200" y="1600200"/>
          <a:ext cx="11734800" cy="8703564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-0.454957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-0.596825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-0.175695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-0.234033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-0.234033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-0.080672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-0.081201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0.110319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0.005674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0.017166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-0.042785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0.091719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-0.053397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-0.050273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-0.013971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-0.016545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-0.018437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-0.203245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-2.293722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-0.083232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0.041155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-0.114314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0.073236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TAPSE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-0.047889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0.095652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-0.020197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0.529981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-0.070994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-0.015257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-0.100688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0.054927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-0.134765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0.096243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0.133745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-0.025065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-0.034820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-0.024075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-0.023659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7.990630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-0.272388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-2.669835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0.102329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-0.160429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0.333860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1.071916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RWT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24.778126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0.750843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0.043233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-0.066405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h.r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29.323120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ERFE..ng.mL.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-0.278641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-7.660111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-8.103110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-0.081103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0.013749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0.410945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0.604736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0.112425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0.167302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19.027608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2.560804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2.560804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-97.637886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-7.567994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0.268560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5.281729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1.875947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RWT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51.063909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1.052678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1.867165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h.r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64.912580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1.339620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-3.821498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-0.232457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-0.460931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-0.460931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-25.626946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-0.677217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0.557190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-4.168410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-4.581342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0.055730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-0.048153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-0.644819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-0.136273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-0.041073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-0.044093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0.262921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0.262921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0.160382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-0.037585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-0.226797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0.103744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0.215692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0.235378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0.391310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0.579335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-0.018766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5.276907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-0.074840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-0.009754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strain.VD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0.076851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0.296709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0.549995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-0.147388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-0.192791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3.366407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0.087992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0.152220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-0.040659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-0.066630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-0.038316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-9.174131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-0.536323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-1.092980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-1.092980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-63.157266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-2.010963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1.370535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-11.560062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-11.989004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0.128092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-0.143406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-1.667726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-0.371513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-0.107884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-0.114439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0.739319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0.739319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0.450985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-0.097047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0.358152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0.628279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0.781041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1.138154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1.612992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-0.061295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15.860275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-0.178321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strain.VD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0.236789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0.893319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1.542255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-0.335680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-0.525484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9.368034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0.261666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0.434522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-0.099690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-0.186075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-0.093572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-5.413004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-0.298911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-0.566003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-0.566003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0.160644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0.237907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-20.672132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-0.724568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1.116500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-4.715877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-3.961369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0.103373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-0.055504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-0.144156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-0.057192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-0.065769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0.256128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0.256128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0.156238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-0.058125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-0.330892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-3.616733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0.157515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0.501134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0.315329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0.763852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0.645274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6.427005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-0.130852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-0.016048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0.246952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0.695718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-0.263279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3.272309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0.081516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0.182701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-0.071045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-0.043350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-2.239888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0.027132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0.005696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0.024078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0.022687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0.587188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0.017165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0.024934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0.113952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0.005933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0.009494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0.052667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0.065831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0.065831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-0.013915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0.022579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-0.020396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0.030665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0.003910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0.004819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0.045683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0.530641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-0.034940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0.006693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0.016700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0.004300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0.044531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0.007968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0.013992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0.010626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0.008405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0.006611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-284.610261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-21.883951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-37.212531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-37.212531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-7.582646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7.394711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-9.274405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8.426689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-674.818960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49.703117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-8.198291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-2.123904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-2.570640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4.635312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4.635312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2.827540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-2.519538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-17.363535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-206.028916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12.934091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21.569965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0.386519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20.895975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-1.913795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310.389452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-9.934195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-1.577526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-7.305532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-15.327211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60.819845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-1.742208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-4.032885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-1.994571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-3.153462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5.380020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0.299265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0.454843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0.454843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34.774102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-1.157218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3.247212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0.076376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0.805514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-0.197200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-0.197200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-0.120292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-0.149253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-0.239150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-0.362355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-0.492450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-0.009687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-0.452755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0.035159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-6.123862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-0.184650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-0.274196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-2.568857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-0.053055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-0.083270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1480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42ED5-6CED-2163-2967-62D8F783D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56AA43E-4FAF-3123-DA12-F8656FADAC0A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Heart</a:t>
            </a:r>
            <a:r>
              <a:rPr lang="fr-FR" sz="2400" dirty="0"/>
              <a:t>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qualitative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B7A612D-E941-E78D-59D4-85D29EC66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698917"/>
              </p:ext>
            </p:extLst>
          </p:nvPr>
        </p:nvGraphicFramePr>
        <p:xfrm>
          <a:off x="457200" y="1600200"/>
          <a:ext cx="11353797" cy="2517648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-0.041554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1.483518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0.731402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0.731402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2.679269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1.037093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-2.461964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1.901966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1.092103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-0.013388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-0.130733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E.e..mit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0.446054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E.e..mit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0.682172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0.091650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0.123484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0.143260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-0.107828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0.084906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0.084582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0.099985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0.144926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-0.026732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-1.779912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4.081368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-2.098155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-2.360214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0.750090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-0.296455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3.844734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3.844734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6.302842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7.255312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0.514867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0.173975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0.058207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1.707856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1.346212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-2.226606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0.645286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0.817027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0.453805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1.251117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11.096243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0.057587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2.463623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17.234971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1.596974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1.732597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0.989196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0.283549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5.868180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6.775965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4.580032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4.621441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6.637802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9.080696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1302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FD40D-E081-E3DA-9097-BE33A1BE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3259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A08AF-D474-58EE-B426-DC2F46E6F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14AD3-3D81-45E4-FA42-05C72201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95687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D253-F2CD-0E05-BB28-CE4C0F09B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F0067-ABC4-9761-C8E1-03BCBB11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98327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350CD-305F-6D85-1B38-96420095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5642B4-3073-45EE-6B70-74A46DB2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5380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E6EA5-2340-4FF7-5D7E-53E79878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F98D87-3105-7D2A-04BE-A43B5061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133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1E997-7A6A-1E8D-8E9A-CA6240FA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BE7CD-0A2C-91B7-1EC0-878774D2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8981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8EFC5-9860-D98F-946D-96A36B6AB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95D986-FBCE-EA6E-5FE8-31D47A2AA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86481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3A323-B56C-3B87-2351-B7064A076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4B1F5-3068-193D-2833-D9B9F322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4538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0E52-C881-A49D-9A78-128E01B6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130FB2-5870-F9D3-EC20-6B004107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6509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24689-5C47-1836-6F1E-0DDB56BA8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5AB54-45DB-D52C-4B51-643E144E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46422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4550-0081-6C3F-6733-34FC5B7E1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0BD32-D6B0-6721-0DD8-1CE7921D5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6578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B227C-D87F-4F6B-5787-E3A87550B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AA145-51D9-9591-ED29-9EAC0DA7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22213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5DAA-A754-DC4F-A5E2-75DD99C5B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AD2C8-5498-8C63-1CC3-CA2238FF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91396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B6C7E-D5C1-2C70-9F8B-EF746868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E3629-DC51-FD76-1291-BEFFB502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34291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43F3-6981-D667-3455-35FE6F9D8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EF342-2A53-747C-E41D-9DAA3D2E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3548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5055C-E0CF-A83C-4544-89C304A1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7CC0D3-2714-A433-2D5D-DCE0AF683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349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558A-621E-58CF-2F28-634EFF9C1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8AC875-A46A-D341-5B54-7D3CE3B8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69385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0FE45-B336-C9C7-ED34-06853F4C9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0ADFD9-07CA-BA89-48A2-9DE7FE2A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92345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5D56A-5E24-7BAC-7675-5399C8A78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C49406-A04A-C20F-1C4F-3ADEF4260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88138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1A766-CC84-DF33-ECAE-38B4A100A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9487F7-7E9B-D014-0F73-0E680297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0812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9AB06-1218-0C59-5B88-5398B4EA6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1E0F17-B6C2-565A-0C0A-8330CDA9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99267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19F01-3898-0095-F9C5-E3D49B72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276E4-099E-5FF4-82EE-50BBCC9E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298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635F8-CDBF-BF98-A5F5-758FC749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0563B-5157-1F8B-9ABA-05693B791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24481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16D2C-7FAC-E58C-C681-327E280E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F6F5E-4C61-8BC3-F699-B4ACBB7E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219265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3221E-0C55-A5BB-871C-55396F62F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C5191-70D8-1025-4245-32FE7408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3718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820CE-5D72-4220-431E-DB9E7B1C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2AD81-33D6-6012-48DC-0C2FC4F1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186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6EC4A-E9F9-67E9-23C8-29C4518F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C1574EA-9CC2-5AE7-A17A-04E216E3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96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066CF-E5E6-7415-972A-8A3DBD89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4E0AA-EFDA-6675-38AA-9CAC38CF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80347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F866D-57CF-A2B0-40E6-AB3409FE6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BFC0D5-F5D2-BE8D-561C-25958F60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09446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1BA77-949A-6D9E-D449-03AD5D7EE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C508C-0BC2-CBC7-899D-9C7DF533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84257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26758-9428-0BE3-53C9-FAB4B4C2B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CF80E-5312-101E-3A0D-D0015E92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57819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58D4-48B6-3B77-BC30-C3A2009BA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628663-717E-5335-93DF-5DAAD428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56494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E6B53-D418-7775-FD32-88DE3681E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A4D61-23C5-E279-B59F-373550FF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43646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04330-968D-E085-9160-281195FE3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05E3B-93A9-1049-7327-3D0CD143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261808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9B1F3-FFEA-1525-0A38-FBBBC21C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7AF46-94D7-09E8-D4D5-3DAC9A01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63504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840B-A88F-7F09-88E0-B9B04AB9E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C5816-BF3B-7F51-002C-41D7D46A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04362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5358-3798-58A3-C444-18E410864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6E180-6FE8-B19B-92F7-0316036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6705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470D-5BC1-76B1-0AA9-5285EF11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9588BC-6CFB-D387-02AE-D324516C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69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4A187-ED59-574E-0C41-F61ECDC76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9547F7-093F-D5AE-2FB5-E2871EC50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0559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53165-4C53-F2F6-B450-D833B8715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F3CD38-652C-1B9F-D3D9-333C1B52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846420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32964-C16C-B6F6-7BD5-A24515AB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F35F9C-ED4A-4C0A-EDB5-177A2625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164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0EF8F-33E1-C363-8ED0-EA816954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858536-4E17-51D2-60CA-A193CD4D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6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54F21-23DF-A881-330C-870C90373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2E08F9-4F61-1997-C8A8-227CCD52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Description et comparaisons des caractéristiques des enfants (âge, poids, taille, BMI, sexe,</a:t>
            </a:r>
            <a:br>
              <a:rPr lang="fr-FR" dirty="0"/>
            </a:br>
            <a:r>
              <a:rPr lang="fr-FR" dirty="0"/>
              <a:t>CSP et niveau éducation des parents, </a:t>
            </a:r>
            <a:r>
              <a:rPr lang="fr-FR" dirty="0" err="1"/>
              <a:t>etc</a:t>
            </a:r>
            <a:r>
              <a:rPr lang="fr-FR" dirty="0"/>
              <a:t>) et données hématologiques ([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viscosité, NFS, marqueurs du fer)</a:t>
            </a:r>
            <a:br>
              <a:rPr lang="fr-FR" dirty="0"/>
            </a:br>
            <a:r>
              <a:rPr lang="fr-FR" dirty="0"/>
              <a:t>a. Box plots par altitude et catégories d’âge</a:t>
            </a:r>
            <a:br>
              <a:rPr lang="fr-FR" dirty="0"/>
            </a:br>
            <a:r>
              <a:rPr lang="fr-FR" dirty="0"/>
              <a:t>b. Tables avec </a:t>
            </a:r>
            <a:r>
              <a:rPr lang="fr-FR" dirty="0" err="1"/>
              <a:t>mean</a:t>
            </a:r>
            <a:r>
              <a:rPr lang="fr-FR" dirty="0"/>
              <a:t> +/- SD par altitude et catégorie d’âge</a:t>
            </a:r>
          </a:p>
        </p:txBody>
      </p:sp>
    </p:spTree>
    <p:extLst>
      <p:ext uri="{BB962C8B-B14F-4D97-AF65-F5344CB8AC3E}">
        <p14:creationId xmlns:p14="http://schemas.microsoft.com/office/powerpoint/2010/main" val="8017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6B12F-3A19-F5AF-2A84-67DFBBC8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A6FEC1-8DD5-9756-2FD9-D7CA2A13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94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CE50-3494-5AAC-AF4D-140BE33F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6A56C-270C-A42A-4A7B-2CDA47F3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 la prévalence de l’anémie ferriprive diagnostiquée selon différentes</a:t>
            </a:r>
            <a:br>
              <a:rPr lang="fr-FR" dirty="0"/>
            </a:br>
            <a:r>
              <a:rPr lang="fr-FR" dirty="0"/>
              <a:t>méthodes ( c’est-à-dire OMS 2011 + Ferritine, OMS 2024 + Ferritine) par ville et par catégorie</a:t>
            </a:r>
            <a:br>
              <a:rPr lang="fr-FR" dirty="0"/>
            </a:br>
            <a:r>
              <a:rPr lang="fr-FR" dirty="0"/>
              <a:t>d’âge : effet de l’altitude et effet de la méthode</a:t>
            </a:r>
          </a:p>
        </p:txBody>
      </p:sp>
    </p:spTree>
    <p:extLst>
      <p:ext uri="{BB962C8B-B14F-4D97-AF65-F5344CB8AC3E}">
        <p14:creationId xmlns:p14="http://schemas.microsoft.com/office/powerpoint/2010/main" val="188576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0A5FF-47A7-4CCA-BA58-D0E208637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20BC60-FB4E-AE40-133F-03214C3C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4937"/>
            <a:ext cx="7772400" cy="518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37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FB97C-C90F-0443-4C22-91BE47FD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A2EC9C-657F-EEC2-6D1E-A03A0BA9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4937"/>
            <a:ext cx="7772400" cy="518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B71F5-9F3A-B4AB-E03C-15DDA8F33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967D50-E3AC-ECD9-A23B-198A69276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1589"/>
            <a:ext cx="7772400" cy="52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3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C0F1C-062E-8F73-B938-6D21D977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4BD7A2-CB69-CEA9-2D89-2180747B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1589"/>
            <a:ext cx="7772400" cy="52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99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D8A37-7354-D6AF-78C1-3124F6CD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219409-5B71-56A2-DB7F-64897990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9771"/>
            <a:ext cx="7772400" cy="465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56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E5F74-CFD3-71AE-272A-E7F47968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DEDDA5C-B3BE-B35C-36DA-28DB836E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9771"/>
            <a:ext cx="7772400" cy="465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4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CF88-61BF-BE9C-684A-23A6A9993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7C99D7-4C52-06D1-60C4-ADB43C3A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fr-FR" dirty="0"/>
              <a:t>Tables avec prévalence</a:t>
            </a:r>
          </a:p>
        </p:txBody>
      </p:sp>
    </p:spTree>
    <p:extLst>
      <p:ext uri="{BB962C8B-B14F-4D97-AF65-F5344CB8AC3E}">
        <p14:creationId xmlns:p14="http://schemas.microsoft.com/office/powerpoint/2010/main" val="2984152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B147-2E26-44A1-C43E-C4F798E5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A0681-1702-BF5D-7261-87D210E8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 la prévalence de la polyglobulie diagnostiquée selon différentes méthodes</a:t>
            </a:r>
            <a:br>
              <a:rPr lang="fr-FR" dirty="0"/>
            </a:br>
            <a:r>
              <a:rPr lang="fr-FR" dirty="0"/>
              <a:t>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+1, +1,5 et +2SD,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+1, +1,5 et +2SD) par ville</a:t>
            </a:r>
            <a:br>
              <a:rPr lang="fr-FR" dirty="0"/>
            </a:br>
            <a:r>
              <a:rPr lang="fr-FR" dirty="0"/>
              <a:t>et par catégorie d’âge : effet de l’altitude et effet de la méthode</a:t>
            </a:r>
            <a:br>
              <a:rPr lang="fr-FR" dirty="0"/>
            </a:br>
            <a:r>
              <a:rPr lang="fr-FR" dirty="0"/>
              <a:t>a. Box plots (comparaison entre altitudes, comparaison entre méthodes)</a:t>
            </a:r>
            <a:br>
              <a:rPr lang="fr-FR" dirty="0"/>
            </a:br>
            <a:r>
              <a:rPr lang="fr-FR" dirty="0"/>
              <a:t>b. Tables avec prévalence</a:t>
            </a:r>
            <a:br>
              <a:rPr lang="fr-FR" dirty="0"/>
            </a:br>
            <a:r>
              <a:rPr lang="fr-FR" dirty="0"/>
              <a:t>c. Concordance des méthodes (</a:t>
            </a:r>
            <a:r>
              <a:rPr lang="fr-FR" dirty="0" err="1"/>
              <a:t>McNemar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115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230F7-17B6-85E7-6A31-F5754485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950AA8-4F88-CFE4-4D5F-C0DD320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 la prévalence de l’anémie diagnostiquée selon différentes méthodes (OMS</a:t>
            </a:r>
            <a:br>
              <a:rPr lang="fr-FR" dirty="0"/>
            </a:br>
            <a:r>
              <a:rPr lang="fr-FR" dirty="0"/>
              <a:t>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-1, -1,5 et -2SD,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-1, -1,5 et -2SD) par ville et par</a:t>
            </a:r>
            <a:br>
              <a:rPr lang="fr-FR" dirty="0"/>
            </a:br>
            <a:r>
              <a:rPr lang="fr-FR" dirty="0"/>
              <a:t>catégorie d’âge : effet de l’altitude et effet de la méthode</a:t>
            </a:r>
            <a:br>
              <a:rPr lang="fr-FR" dirty="0"/>
            </a:br>
            <a:r>
              <a:rPr lang="fr-FR" dirty="0"/>
              <a:t>a. Box plots (comparaison entre altitudes, comparaison entre méthodes)</a:t>
            </a:r>
            <a:br>
              <a:rPr lang="fr-FR" dirty="0"/>
            </a:br>
            <a:r>
              <a:rPr lang="fr-FR" dirty="0"/>
              <a:t>b. Tables avec prévalence</a:t>
            </a:r>
            <a:br>
              <a:rPr lang="fr-FR" dirty="0"/>
            </a:br>
            <a:r>
              <a:rPr lang="fr-FR" dirty="0"/>
              <a:t>c. Concordance des méthodes (</a:t>
            </a:r>
            <a:r>
              <a:rPr lang="fr-FR" dirty="0" err="1"/>
              <a:t>McNemar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4910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72D27D-5880-A2D8-BD70-89F4EE86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1976"/>
            <a:ext cx="7772400" cy="48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02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AC3D3EF-27F6-666A-AFAF-29DCF721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1976"/>
            <a:ext cx="7772400" cy="48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4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4BA0D6-6366-DD78-2E26-83543196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4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ECAE5-6C38-9F5E-60D9-36F7598E2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ABC45CB-5BCC-F542-A794-DBA62B15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7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513B0-011A-639C-A7B4-DD250B157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0F8CB2-A686-9779-3897-D9480C68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36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6DFE-ECBC-8CC4-7724-4D4625B0E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CB2FE8-432E-D8D6-752C-7B820B89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0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0DE3-4339-0B0F-FA58-2F06F156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00BFA3-7C0E-9611-6907-2D530267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07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75214-9179-0245-9DB2-7E0D553CD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2251553-A72D-EF0D-B7AE-C0A3EC7D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55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D537-E645-80B9-A603-A5CDE0389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3A930C8-9BB1-7AE5-A582-96EA7618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58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44FF7-6A96-EF99-CC96-AAEDD939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2FED9-579F-1770-5DAB-14FB5B0F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5. Comparaison des moyennes des différents marqueurs sanguins du fer (ou de la prévalence</a:t>
            </a:r>
            <a:br>
              <a:rPr lang="fr-FR" dirty="0"/>
            </a:br>
            <a:r>
              <a:rPr lang="fr-FR" dirty="0"/>
              <a:t>de valeurs hautes ou basses) entre enfants avec/sans anémie selon les différentes méthodes</a:t>
            </a:r>
            <a:br>
              <a:rPr lang="fr-FR" dirty="0"/>
            </a:br>
            <a:r>
              <a:rPr lang="fr-FR" dirty="0"/>
              <a:t>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-1, -1,5 et -2SD,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-1, -1,5 et -2SD) par ville et</a:t>
            </a:r>
            <a:br>
              <a:rPr lang="fr-FR" dirty="0"/>
            </a:br>
            <a:r>
              <a:rPr lang="fr-FR" dirty="0"/>
              <a:t>par catégorie d’âge </a:t>
            </a:r>
            <a:br>
              <a:rPr lang="fr-FR" dirty="0"/>
            </a:br>
            <a:r>
              <a:rPr lang="fr-FR" dirty="0"/>
              <a:t>a. Box plots</a:t>
            </a:r>
            <a:br>
              <a:rPr lang="fr-FR" dirty="0"/>
            </a:br>
            <a:r>
              <a:rPr lang="fr-FR" dirty="0"/>
              <a:t>b. Tables avec </a:t>
            </a:r>
            <a:r>
              <a:rPr lang="fr-FR" dirty="0" err="1"/>
              <a:t>mean</a:t>
            </a:r>
            <a:r>
              <a:rPr lang="fr-FR" dirty="0"/>
              <a:t> +/- SD</a:t>
            </a:r>
          </a:p>
        </p:txBody>
      </p:sp>
    </p:spTree>
    <p:extLst>
      <p:ext uri="{BB962C8B-B14F-4D97-AF65-F5344CB8AC3E}">
        <p14:creationId xmlns:p14="http://schemas.microsoft.com/office/powerpoint/2010/main" val="16772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CE313-4064-C09C-9F12-9B23C64FA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919A536-BF80-9692-383B-57140BE6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9580"/>
            <a:ext cx="7772400" cy="48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30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E75CB-F933-0476-548B-BD4FFF41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B7BB6E7-177C-D5E2-4595-6D225497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88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3A599-3C41-BD9F-76A3-BAA09ED4C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CEC7A3-B7C3-E17E-A78C-698C0EC11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00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6A86F-6B2D-5A01-0E25-4BC4B84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45E982-8CA2-7570-AF3F-8F259CBE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65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AD8D6-F6C6-B3EC-E5B4-5E56CFC07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906B9D8-CFD4-4086-203C-DD83E486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35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3C204-BB50-DD20-4670-50191BC2D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54456D-C823-94CC-0683-85D8FAD0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74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14B4F-D1FB-1D17-F5F7-75E78B0F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1C1D8B-B522-7EB6-E4EC-1D62B8B1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83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3E41C-5346-BED5-8E8A-9EAA6DB32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B0BB29-D0DF-239B-E809-446C6C37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9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537E-DA08-F1F6-E551-0C360EC83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C4334A-ED32-8548-734E-71C1A770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15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B22F5-2D5B-E7CB-ED92-6A5E1622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D5EEAA-B4E5-BA0D-8C51-EF00CCD6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04B61-20B7-D221-C3FF-4DFEC392D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92E8253-59E9-06CA-EBA7-5FE3050E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8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06591-8026-353B-76CC-BE356EE7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EE2FEAA-8543-F17F-2F4B-A7C3EE41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2305"/>
            <a:ext cx="7772400" cy="56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72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CADC7-A5E8-FC5C-180C-64A2A0A46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6B48C5-B825-8ECB-865F-43895A02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97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B1685-E4D8-A54C-53C9-A40AFC99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6A0EC6-82A6-3348-01B0-3731E31A1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2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ED81-42BD-EDEF-F80A-2FC1FF78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12A9FF-5F30-1C5F-3D09-7C925018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1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A9CA7-1E86-35AC-90EA-9B12110E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CE0C70-DDD2-26A9-79D9-2B9447BA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7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A9048-8F12-0672-A548-351E1FDD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35B4F1C-6B02-E774-1537-EDE94A02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0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1196C-705E-7E30-5D37-66BDE0B0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EAC670-8521-66E3-CA5B-F45BE284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96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69F8-8862-1922-3340-81D08ADC9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F8A9458-A161-477C-442D-5BE9902D6BA4}"/>
              </a:ext>
            </a:extLst>
          </p:cNvPr>
          <p:cNvSpPr txBox="1"/>
          <p:nvPr/>
        </p:nvSpPr>
        <p:spPr>
          <a:xfrm>
            <a:off x="3048886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Tables avec </a:t>
            </a:r>
            <a:r>
              <a:rPr lang="fr-FR" dirty="0" err="1"/>
              <a:t>mean</a:t>
            </a:r>
            <a:r>
              <a:rPr lang="fr-FR" dirty="0"/>
              <a:t> +/- SD</a:t>
            </a:r>
          </a:p>
        </p:txBody>
      </p:sp>
    </p:spTree>
    <p:extLst>
      <p:ext uri="{BB962C8B-B14F-4D97-AF65-F5344CB8AC3E}">
        <p14:creationId xmlns:p14="http://schemas.microsoft.com/office/powerpoint/2010/main" val="1645588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FD8FB-652C-734D-6C1C-0E439175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71623-934C-86CA-7B3D-DFFAD6F4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des moyennes des différents marqueurs sanguins du fer (ou de la prévalence</a:t>
            </a:r>
            <a:br>
              <a:rPr lang="fr-FR" dirty="0"/>
            </a:br>
            <a:r>
              <a:rPr lang="fr-FR" dirty="0"/>
              <a:t>de valeurs hautes ou basses) entre enfants avec/sans polyglobulie selon les différentes</a:t>
            </a:r>
            <a:br>
              <a:rPr lang="fr-FR" dirty="0"/>
            </a:br>
            <a:r>
              <a:rPr lang="fr-FR" dirty="0"/>
              <a:t>méthodes 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+1, +1,5 et +2SD,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+1, +1,5 et</a:t>
            </a:r>
            <a:br>
              <a:rPr lang="fr-FR" dirty="0"/>
            </a:br>
            <a:r>
              <a:rPr lang="fr-FR" dirty="0"/>
              <a:t>+2SD) par ville et par catégorie d’âge</a:t>
            </a:r>
          </a:p>
        </p:txBody>
      </p:sp>
    </p:spTree>
    <p:extLst>
      <p:ext uri="{BB962C8B-B14F-4D97-AF65-F5344CB8AC3E}">
        <p14:creationId xmlns:p14="http://schemas.microsoft.com/office/powerpoint/2010/main" val="343969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5F7A5-F188-7BF0-7D29-4EC3F4FEA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DAEC830-2550-FFE4-4766-EDA9CAC6E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66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EBC04-3CF5-B87F-8F3B-C0995176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66ED4BF-FF5C-7649-84C4-4FB36D66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F1CB2-7779-5053-31DB-D2219279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43F7FE-D959-D7CF-56D1-86CFD67D7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2305"/>
            <a:ext cx="7772400" cy="56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522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B454-9302-44B8-7346-2FA672E67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CDD3B0C-BD49-EF00-D4AF-FEC73A3B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61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F5490-C57D-DCA2-3807-AAAB563AC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AA4B7E4-C506-B801-2FDB-805A6EED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4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20DBD-7264-D204-111E-EEC01B1DD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41A0C44-77EF-9ADF-551F-958C4BD8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62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AE4FF-2CC1-43FC-B748-F96F3CC6E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26FAEF2-A9A5-2082-C932-BB61AAE1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46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713A-14AB-01E9-1974-3E739BAC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DEACA7D-0A26-C6AD-C138-70CB0DB2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5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E198-5859-E303-A261-94112662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E1E8CCC-1D31-28A8-9E14-303F6376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83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0AC97-4E63-ACF5-021E-05CDA50F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6BF89C9-A1E8-D1F5-092A-47F35867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4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E9CA5-7EFF-63FC-22AB-7CB1E8FFB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E0F7702-85B7-F59B-BEE8-7D00906B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8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6F6A9-CEEF-EDA0-25A4-96B86E22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989CEB8-9F58-3C13-C6BE-AC7153C4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7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3AE9-019D-4178-E117-266D9F57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D4A9D1D-D45D-7E90-36C8-EACF1C75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8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544DC-6DD5-0EB5-2653-0DF875D65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A9C92C1-697E-7A00-B8FE-684CF800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2305"/>
            <a:ext cx="7772400" cy="56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6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333FB-CFD6-7F46-9D4B-CE16056BA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BCD224F-F424-B3E8-FB7C-42B85F83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44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628C7-9E12-1605-93E4-CDC7B7D7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5D2EA16-07E1-54B8-1E1A-1C0AFD22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23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36247-FF23-3C48-35B2-DADE2D777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643DEFB-53E2-8522-12B8-6CF79CAD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473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D6CA-8772-972A-FE20-E7C76C98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496611E-8C75-B797-24AA-BC38CE35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95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CFD9D-6D96-F4CF-9024-687991BA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9018F55-3185-3BB5-A631-10BFE2143123}"/>
              </a:ext>
            </a:extLst>
          </p:cNvPr>
          <p:cNvSpPr txBox="1"/>
          <p:nvPr/>
        </p:nvSpPr>
        <p:spPr>
          <a:xfrm>
            <a:off x="3048886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Tables avec </a:t>
            </a:r>
            <a:r>
              <a:rPr lang="fr-FR" dirty="0" err="1"/>
              <a:t>mean</a:t>
            </a:r>
            <a:r>
              <a:rPr lang="fr-FR" dirty="0"/>
              <a:t> +/- SD</a:t>
            </a:r>
          </a:p>
        </p:txBody>
      </p:sp>
    </p:spTree>
    <p:extLst>
      <p:ext uri="{BB962C8B-B14F-4D97-AF65-F5344CB8AC3E}">
        <p14:creationId xmlns:p14="http://schemas.microsoft.com/office/powerpoint/2010/main" val="4079791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6E5A-6AA9-551A-B978-99C858D6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BE29412-9FA1-B807-D219-E52CB1BB0DAC}"/>
              </a:ext>
            </a:extLst>
          </p:cNvPr>
          <p:cNvSpPr txBox="1"/>
          <p:nvPr/>
        </p:nvSpPr>
        <p:spPr>
          <a:xfrm>
            <a:off x="3048886" y="2690336"/>
            <a:ext cx="60977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Concordance (proportion croisée et </a:t>
            </a:r>
            <a:r>
              <a:rPr lang="fr-FR" dirty="0" err="1"/>
              <a:t>McNemar</a:t>
            </a:r>
            <a:r>
              <a:rPr lang="fr-FR" dirty="0"/>
              <a:t>) entre le diagnostic de l’anémie selon les</a:t>
            </a:r>
          </a:p>
          <a:p>
            <a:r>
              <a:rPr lang="fr-FR" dirty="0"/>
              <a:t>différentes méthodes 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-1, -1,5 et -2SD,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-1, -</a:t>
            </a:r>
          </a:p>
          <a:p>
            <a:r>
              <a:rPr lang="fr-FR" dirty="0"/>
              <a:t>1,5 et -2SD) et la présence d’une Ferritine basse, d’une coef de saturation de la transferrine</a:t>
            </a:r>
          </a:p>
          <a:p>
            <a:r>
              <a:rPr lang="fr-FR" dirty="0"/>
              <a:t>bas, d’une CRP élevée (&amp;gt;20 ou &amp;gt;5 mg/L)</a:t>
            </a:r>
          </a:p>
        </p:txBody>
      </p:sp>
    </p:spTree>
    <p:extLst>
      <p:ext uri="{BB962C8B-B14F-4D97-AF65-F5344CB8AC3E}">
        <p14:creationId xmlns:p14="http://schemas.microsoft.com/office/powerpoint/2010/main" val="40181588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A3D9F-E51C-A162-6FD4-3CB060ED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E1DC591-B2DF-1887-57CD-AC1AF7EC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92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8722-D7AA-0F2F-7149-F124F716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7D7CC99-8464-DB6B-4660-9A772430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703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47086-1FD7-3D3E-8BB6-05DB2014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C08186D-CE4E-6593-D066-ECBB505D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46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E92A0-6692-4FA2-6CEE-F2F8B80CA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29B0EEE-DB48-7633-2EC3-16FF9BE1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50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9C068-67DC-1744-9467-3F1C113D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7E8F93-C47A-9B22-3AA8-3B0B6F5BF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937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580D-778E-2A2E-8E6B-401E073B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DEA823A-5062-1196-889C-0E28DFDD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03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1632D-BAAE-FDA2-76AF-26C30CDD3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060E6EA-B4FC-90A4-8882-C915C330D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89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B05B2-5949-C141-2E60-768FDFEE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371051A-B83B-8C83-16FE-E512DADD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959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246BB-0D2E-1C00-2960-B66A34796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3D1AD9-3473-4794-8651-AEF91693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379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7A6F1-C443-D268-F5EF-21C13A517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B69A560-7842-6026-F536-A28C920C2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56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C4F2B-9254-57F7-03D5-2035A0D6F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6590D30-02E2-71DE-C3AB-B6E2C660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911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480D-69DB-487E-ED9B-DB6E5270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D77D579-B37C-BFF6-719E-529980D5702C}"/>
              </a:ext>
            </a:extLst>
          </p:cNvPr>
          <p:cNvSpPr txBox="1"/>
          <p:nvPr/>
        </p:nvSpPr>
        <p:spPr>
          <a:xfrm>
            <a:off x="3048886" y="2690336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Courbes ROC entre le diagnostic de l’anémie selon les différentes méthodes (OMS 2011,</a:t>
            </a:r>
          </a:p>
          <a:p>
            <a:r>
              <a:rPr lang="fr-FR" dirty="0"/>
              <a:t>OMS 2024) et les différents marqueurs FER (Fer, Ferritine, Transferrine, récepteur</a:t>
            </a:r>
          </a:p>
          <a:p>
            <a:r>
              <a:rPr lang="fr-FR" dirty="0"/>
              <a:t>Transferrine, Coef </a:t>
            </a:r>
            <a:r>
              <a:rPr lang="fr-FR" dirty="0" err="1"/>
              <a:t>Sat</a:t>
            </a:r>
            <a:r>
              <a:rPr lang="fr-FR" dirty="0"/>
              <a:t>, </a:t>
            </a:r>
            <a:r>
              <a:rPr lang="fr-FR" dirty="0" err="1"/>
              <a:t>sTfR</a:t>
            </a:r>
            <a:r>
              <a:rPr lang="fr-FR" dirty="0"/>
              <a:t>/</a:t>
            </a:r>
            <a:r>
              <a:rPr lang="fr-FR" dirty="0" err="1"/>
              <a:t>LogTf</a:t>
            </a:r>
            <a:r>
              <a:rPr lang="fr-FR" dirty="0"/>
              <a:t>, body </a:t>
            </a:r>
            <a:r>
              <a:rPr lang="fr-FR" dirty="0" err="1"/>
              <a:t>iron</a:t>
            </a:r>
            <a:r>
              <a:rPr lang="fr-FR" dirty="0"/>
              <a:t>, hepcidine)</a:t>
            </a:r>
          </a:p>
        </p:txBody>
      </p:sp>
    </p:spTree>
    <p:extLst>
      <p:ext uri="{BB962C8B-B14F-4D97-AF65-F5344CB8AC3E}">
        <p14:creationId xmlns:p14="http://schemas.microsoft.com/office/powerpoint/2010/main" val="15889327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D106B-75EA-94CA-3E86-D85D45A0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AFE1550-6A7D-4F8D-8A00-C87C27213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32788"/>
            <a:ext cx="7772400" cy="47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36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80B1-9797-A912-9D3F-E4A669CEE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B3B69B3-84A7-033A-8F4E-F2D62DA27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32788"/>
            <a:ext cx="7772400" cy="47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709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BD782-3F80-6262-5DBE-163993CCD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9C87C7A-4539-AD71-2441-2D4B73F2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59902"/>
            <a:ext cx="7772400" cy="47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4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B3060-EE9B-4126-6234-170EAFECB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9EAE33D-2A3A-79B0-14E5-58225361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10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5AD67-933F-1E42-16C7-40E290776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EAD02B5-11A6-E8E9-D88B-D0D2543E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9438"/>
            <a:ext cx="7772400" cy="48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888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357A0-39AB-D9F6-E819-15E927FB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3FCDD0-74B9-2172-8ADC-B19C8EC2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9438"/>
            <a:ext cx="7772400" cy="48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77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1F77-3D0E-FA2F-0F5D-4DCEDACC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25E5100-9AEE-55E2-6C77-97C36490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9438"/>
            <a:ext cx="7772400" cy="48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865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8D63C-E243-2EA4-A058-BD50C82FE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8D6DD68-EA02-98C9-06C7-BD853129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6453"/>
            <a:ext cx="7772400" cy="46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210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1728A-B104-160A-3753-99129A2A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B1EBD48-1E27-B7FB-8B48-DA0153C1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6453"/>
            <a:ext cx="7772400" cy="46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71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06D2-EC9B-7D30-EB46-3BFD1E835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39096BF-FAA7-6BD2-6ADF-D6848646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6453"/>
            <a:ext cx="7772400" cy="46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11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49604-78ED-15AA-106C-4D8A4C3E4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0C651F5-446D-F457-8919-0145403B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6453"/>
            <a:ext cx="7772400" cy="46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27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A33D3-7FAA-1B3E-70AD-EA60A19A1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A457228-2EB7-54CE-4C00-8A6A57693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3900"/>
            <a:ext cx="7772400" cy="455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19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7ECB3-5521-7015-ED60-1ED95590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9F544BD-005B-D420-448E-899487BBDBC5}"/>
              </a:ext>
            </a:extLst>
          </p:cNvPr>
          <p:cNvSpPr txBox="1"/>
          <p:nvPr/>
        </p:nvSpPr>
        <p:spPr>
          <a:xfrm>
            <a:off x="3048886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Corrélation entre valeurs de CRP et de Ferritine</a:t>
            </a:r>
          </a:p>
        </p:txBody>
      </p:sp>
    </p:spTree>
    <p:extLst>
      <p:ext uri="{BB962C8B-B14F-4D97-AF65-F5344CB8AC3E}">
        <p14:creationId xmlns:p14="http://schemas.microsoft.com/office/powerpoint/2010/main" val="1086024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BA6F0-76D0-FFEC-381E-21A72901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7E9E8ED-87EE-84C6-41F8-D2A175C8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60027"/>
            <a:ext cx="7772400" cy="29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39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7580</TotalTime>
  <Words>12040</Words>
  <Application>Microsoft Macintosh PowerPoint</Application>
  <PresentationFormat>Grand écran</PresentationFormat>
  <Paragraphs>5062</Paragraphs>
  <Slides>182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182</vt:i4>
      </vt:variant>
    </vt:vector>
  </HeadingPairs>
  <TitlesOfParts>
    <vt:vector size="187" baseType="lpstr">
      <vt:lpstr>Aptos</vt:lpstr>
      <vt:lpstr>Aptos Display</vt:lpstr>
      <vt:lpstr>Arial</vt:lpstr>
      <vt:lpstr>Helvetica</vt:lpstr>
      <vt:lpstr>Thème Office</vt:lpstr>
      <vt:lpstr>Présentation finale</vt:lpstr>
      <vt:lpstr>Description et comparaisons des caractéristiques des enfants (âge, poids, taille, BMI, sexe, CSP et niveau éducation des parents, etc) et données hématologiques ([Hb], Ht, Hbmass, viscosité, NFS, marqueurs du fer) a. Box plots par altitude et catégories d’âge b. Tables avec mean +/- SD par altitude et catégorie d’âge</vt:lpstr>
      <vt:lpstr>Comparaison de la prévalence de l’anémie diagnostiquée selon différentes méthodes (OMS 2011, OMS 2024, mean [Hb] -1, -1,5 et -2SD, mean Hbmass -1, -1,5 et -2SD) par ville et par catégorie d’âge : effet de l’altitude et effet de la méthode a. Box plots (comparaison entre altitudes, comparaison entre méthodes) b. Tables avec prévalence c. Concordance des méthodes (McNemar)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de la prévalence de l’anémie ferriprive diagnostiquée selon différentes méthodes ( c’est-à-dire OMS 2011 + Ferritine, OMS 2024 + Ferritine) par ville et par catégorie d’âge : effet de l’altitude et effet de la méthode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Tables avec prévalence</vt:lpstr>
      <vt:lpstr>Comparaison de la prévalence de la polyglobulie diagnostiquée selon différentes méthodes (OMS 2011, OMS 2024, mean [Hb] +1, +1,5 et +2SD, mean Hbmass +1, +1,5 et +2SD) par ville et par catégorie d’âge : effet de l’altitude et effet de la méthode a. Box plots (comparaison entre altitudes, comparaison entre méthodes) b. Tables avec prévalence c. Concordance des méthodes (McNemar)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5. Comparaison des moyennes des différents marqueurs sanguins du fer (ou de la prévalence de valeurs hautes ou basses) entre enfants avec/sans anémie selon les différentes méthodes (OMS 2011, OMS 2024, mean [Hb] -1, -1,5 et -2SD, mean Hbmass -1, -1,5 et -2SD) par ville et par catégorie d’âge  a. Box plots b. Tables avec mean +/- SD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des moyennes des différents marqueurs sanguins du fer (ou de la prévalence de valeurs hautes ou basses) entre enfants avec/sans polyglobulie selon les différentes méthodes (OMS 2011, OMS 2024, mean [Hb] +1, +1,5 et +2SD, mean Hbmass +1, +1,5 et +2SD) par ville et par catégorie d’âge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t.test on mean values for each parameters between anemic and non-anemic childrens (nutrition)</vt:lpstr>
      <vt:lpstr>t.test on mean values for each parameters between polycythemic and non-polycythemic childrens (nutrition)</vt:lpstr>
      <vt:lpstr>Présentation PowerPoint</vt:lpstr>
      <vt:lpstr>Présentation PowerPoint</vt:lpstr>
      <vt:lpstr>Présentation PowerPoint</vt:lpstr>
      <vt:lpstr>Présentation PowerPoint</vt:lpstr>
      <vt:lpstr>t.test on mean values for each parameters between anemic and non-anemic childrens (neuro)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LANCELOT RAVIER</dc:creator>
  <cp:lastModifiedBy>LANCELOT RAVIER</cp:lastModifiedBy>
  <cp:revision>11</cp:revision>
  <dcterms:created xsi:type="dcterms:W3CDTF">2025-07-28T09:13:59Z</dcterms:created>
  <dcterms:modified xsi:type="dcterms:W3CDTF">2025-08-21T13:55:58Z</dcterms:modified>
</cp:coreProperties>
</file>